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B9"/>
    <a:srgbClr val="00CC66"/>
    <a:srgbClr val="99CC00"/>
    <a:srgbClr val="FFFFC9"/>
    <a:srgbClr val="003300"/>
    <a:srgbClr val="006600"/>
    <a:srgbClr val="008000"/>
    <a:srgbClr val="CCFF99"/>
    <a:srgbClr val="FFFFC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 autoAdjust="0"/>
    <p:restoredTop sz="94343" autoAdjust="0"/>
  </p:normalViewPr>
  <p:slideViewPr>
    <p:cSldViewPr snapToGrid="0">
      <p:cViewPr>
        <p:scale>
          <a:sx n="100" d="100"/>
          <a:sy n="100" d="100"/>
        </p:scale>
        <p:origin x="-65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56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9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2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4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23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99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9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09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61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5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815F-6931-44EE-8BC4-978BF1F601FA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228E-4A64-4D36-9BAA-69FE0BC045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11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4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microsoft.com/office/2007/relationships/hdphoto" Target="../media/hdphoto1.wdp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gif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สี่เหลี่ยมผืนผ้า 96"/>
          <p:cNvSpPr/>
          <p:nvPr/>
        </p:nvSpPr>
        <p:spPr>
          <a:xfrm>
            <a:off x="6096218" y="-101897"/>
            <a:ext cx="3123572" cy="6959897"/>
          </a:xfrm>
          <a:prstGeom prst="rect">
            <a:avLst/>
          </a:prstGeom>
          <a:gradFill>
            <a:gsLst>
              <a:gs pos="0">
                <a:srgbClr val="DCFFB9">
                  <a:lumMod val="41000"/>
                  <a:lumOff val="59000"/>
                </a:srgbClr>
              </a:gs>
              <a:gs pos="50800">
                <a:schemeClr val="bg1"/>
              </a:gs>
              <a:gs pos="100000">
                <a:srgbClr val="DCFFB9">
                  <a:lumMod val="41000"/>
                  <a:lumOff val="5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Rectangle 83"/>
          <p:cNvSpPr/>
          <p:nvPr/>
        </p:nvSpPr>
        <p:spPr>
          <a:xfrm>
            <a:off x="-228600" y="-24535"/>
            <a:ext cx="6305550" cy="7202002"/>
          </a:xfrm>
          <a:prstGeom prst="rect">
            <a:avLst/>
          </a:prstGeom>
          <a:solidFill>
            <a:srgbClr val="FFFFC5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ound Diagonal Corner Rectangle 54"/>
          <p:cNvSpPr/>
          <p:nvPr/>
        </p:nvSpPr>
        <p:spPr>
          <a:xfrm>
            <a:off x="3185368" y="57033"/>
            <a:ext cx="2758440" cy="586740"/>
          </a:xfrm>
          <a:prstGeom prst="round2Diag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ound Diagonal Corner Rectangle 1"/>
          <p:cNvSpPr/>
          <p:nvPr/>
        </p:nvSpPr>
        <p:spPr>
          <a:xfrm>
            <a:off x="140018" y="60573"/>
            <a:ext cx="2758440" cy="586740"/>
          </a:xfrm>
          <a:prstGeom prst="round2Diag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89387" y="45720"/>
            <a:ext cx="2659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ขั้นตอนและวิธีการกำจัดขยะอินทรีย์</a:t>
            </a: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และขยะเปียกในครัวเรือน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6"/>
          <p:cNvSpPr/>
          <p:nvPr/>
        </p:nvSpPr>
        <p:spPr>
          <a:xfrm>
            <a:off x="52478" y="1972655"/>
            <a:ext cx="1466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จัดเตรียมภาชนะหรือเศษวัสดุภาชนะเหลือใช้</a:t>
            </a:r>
            <a:r>
              <a:rPr lang="th-TH" sz="1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เช่น ถังสี</a:t>
            </a:r>
            <a:r>
              <a:rPr lang="th-TH" sz="1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ถังพลาสติกใช้แล้ว ขนาดของภาชนะขึ้นอยู่กับปริมาณขยะในครัวเรือน หากมีมากก็ใช้ภาชนะที่มีขนาดใหญ่ขึ้นตามความเหมาะสม</a:t>
            </a:r>
            <a:r>
              <a:rPr lang="th-TH" sz="1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(ภาชนะที่ใช้อาจเป็นถังพลาสติกหรือภาชนะอื่นๆ ที่มีฝาปิด)</a:t>
            </a: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14" descr="à¸à¸¥à¸à¸²à¸£à¸à¹à¸à¸«à¸²à¸£à¸¹à¸à¸ à¸²à¸à¸ªà¸³à¸«à¸£à¸±à¸ à¸à¸±à¸à¸ªà¸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" y="1345206"/>
            <a:ext cx="543139" cy="5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à¸à¸¥à¸à¸²à¸£à¸à¹à¸à¸«à¸²à¸£à¸¹à¸à¸ à¸²à¸à¸ªà¸³à¸«à¸£à¸±à¸ à¸à¸±à¸à¸ªà¸µà¸à¹à¸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9" y="1319789"/>
            <a:ext cx="576897" cy="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4858" y="1843895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anose="02050806060905020404" pitchFamily="18" charset="0"/>
              </a:rPr>
              <a:t>1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346" y="4470741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anose="02050806060905020404" pitchFamily="18" charset="0"/>
              </a:rPr>
              <a:t>2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37" name="สี่เหลี่ยมผืนผ้า 9"/>
          <p:cNvSpPr/>
          <p:nvPr/>
        </p:nvSpPr>
        <p:spPr>
          <a:xfrm>
            <a:off x="71990" y="4570595"/>
            <a:ext cx="1563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เจาะรูหรือตัดภาชนะดังกล่าวที่ก้นถังแล้วขุดหลุมขนาดความลึก 2 ใน 3 ส่วนของความสูงของภาชนะนำภาชนะที่เตรียมไว้ไปใส่ในหลุมที่ขุด ทั้งนี้หากมีปริมาณขยะอินทรีย์เกิดขึ้นมากและมีพื้นที่เหลือ สามารถทำได้มากกว่า 1 จุด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 12"/>
          <p:cNvSpPr/>
          <p:nvPr/>
        </p:nvSpPr>
        <p:spPr>
          <a:xfrm>
            <a:off x="1548398" y="1943602"/>
            <a:ext cx="14516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lang="en-US" sz="1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</a:t>
            </a:r>
            <a:r>
              <a:rPr lang="th-TH" sz="1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นำเศษอาหาร เศษ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ผักผลไม้ ใบไม้ และเศษหญ้าที่เหลือมาเทใส่ในถังที่ฝังไว้ และปิดฝาภาชนะให้มิดชิด</a:t>
            </a:r>
            <a:endParaRPr lang="en-US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6982" y="1840587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anose="02050806060905020404" pitchFamily="18" charset="0"/>
              </a:rPr>
              <a:t>3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2157" y="748774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2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รูปแบบที่ </a:t>
            </a:r>
            <a:r>
              <a:rPr lang="en-US" sz="24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AU" sz="2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" name="รูปภาพ 5" descr="2327.jpg"/>
          <p:cNvPicPr>
            <a:picLocks noChangeAspect="1"/>
          </p:cNvPicPr>
          <p:nvPr/>
        </p:nvPicPr>
        <p:blipFill>
          <a:blip r:embed="rId4" cstate="print"/>
          <a:srcRect b="17857"/>
          <a:stretch>
            <a:fillRect/>
          </a:stretch>
        </p:blipFill>
        <p:spPr>
          <a:xfrm>
            <a:off x="988696" y="1334262"/>
            <a:ext cx="445751" cy="5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Picture 4" descr="ผลการค้นหารูปภาพสำหรับ ลำพูน ขยะเปียก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16848" r="23710"/>
          <a:stretch/>
        </p:blipFill>
        <p:spPr bwMode="auto">
          <a:xfrm>
            <a:off x="881675" y="5906195"/>
            <a:ext cx="666723" cy="68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3" name="Picture 20" descr="à¸à¸¥à¸à¸²à¸£à¸à¹à¸à¸«à¸²à¸£à¸¹à¸à¸ à¸²à¸à¸ªà¸³à¸«à¸£à¸±à¸ à¸à¸¸à¸ à¸à¸­à¸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24299"/>
          <a:stretch/>
        </p:blipFill>
        <p:spPr bwMode="auto">
          <a:xfrm>
            <a:off x="190787" y="5904065"/>
            <a:ext cx="662845" cy="68874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551262" y="3118591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anose="02050806060905020404" pitchFamily="18" charset="0"/>
              </a:rPr>
              <a:t>4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45" name="สี่เหลี่ยมผืนผ้า 14"/>
          <p:cNvSpPr/>
          <p:nvPr/>
        </p:nvSpPr>
        <p:spPr>
          <a:xfrm>
            <a:off x="1594777" y="3249922"/>
            <a:ext cx="1435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    จุลินทรีย์ในดิน, ไส้เดือนในดินจะทำการย่อยเศษอาหารในภาชนะให้กลายเป็นปุ๋ย (ระยะเวลาขึ้นอยู่กับปริมาณขยะเปียก) หากมีกลิ่นเหม็นสามารถเติมน้ำหมัก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EM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หรือเอาเศษหญ้าและใบไม้ขนาดเล็กมากลบผิวชั้นบน</a:t>
            </a:r>
            <a:endParaRPr lang="en-US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5557" y="5509592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anose="02050806060905020404" pitchFamily="18" charset="0"/>
              </a:rPr>
              <a:t>5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47" name="สี่เหลี่ยมผืนผ้า 15"/>
          <p:cNvSpPr/>
          <p:nvPr/>
        </p:nvSpPr>
        <p:spPr>
          <a:xfrm>
            <a:off x="1609824" y="5620432"/>
            <a:ext cx="1404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เมื่อปริมาณเศษอาหารถึงระดับเดียวกับพื้นดินที่ขุดไว้ ให้เอาดินกลบ แล้วย้ายถังไปทำตามขั้นตอนเดิมที่จุดอื่นต่อไป</a:t>
            </a:r>
            <a:endParaRPr lang="th-TH" sz="12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8" name="Picture 22" descr="à¸à¸¥à¸à¸²à¸£à¸à¹à¸à¸«à¸²à¸£à¸¹à¸à¸ à¸²à¸à¸ªà¸³à¸«à¸£à¸±à¸ à¹à¸¨à¸©à¸«à¸à¹à¸² à¹à¸à¹à¸¡à¹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65" y="2745559"/>
            <a:ext cx="700085" cy="524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รูปภาพ 10" descr="2327.jpg"/>
          <p:cNvPicPr>
            <a:picLocks noChangeAspect="1"/>
          </p:cNvPicPr>
          <p:nvPr/>
        </p:nvPicPr>
        <p:blipFill rotWithShape="1">
          <a:blip r:embed="rId8" cstate="print"/>
          <a:srcRect t="7519"/>
          <a:stretch/>
        </p:blipFill>
        <p:spPr>
          <a:xfrm>
            <a:off x="894315" y="3663405"/>
            <a:ext cx="625013" cy="83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Picture 24" descr="à¸à¸¥à¸à¸²à¸£à¸à¹à¸à¸«à¸²à¸£à¸¹à¸à¸ à¸²à¸à¸ªà¸³à¸«à¸£à¸±à¸ à¸¥à¸³à¸à¸¹à¸ à¸à¸¢à¸°à¹à¸à¸µà¸¢à¸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76" y="4786440"/>
            <a:ext cx="640194" cy="8535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รูปภาพ 7" descr="2327.jpg"/>
          <p:cNvPicPr>
            <a:picLocks noChangeAspect="1"/>
          </p:cNvPicPr>
          <p:nvPr/>
        </p:nvPicPr>
        <p:blipFill>
          <a:blip r:embed="rId10" cstate="print"/>
          <a:srcRect t="21429"/>
          <a:stretch>
            <a:fillRect/>
          </a:stretch>
        </p:blipFill>
        <p:spPr>
          <a:xfrm>
            <a:off x="174184" y="3672930"/>
            <a:ext cx="679449" cy="80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2" name="Picture 2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32" y="1313310"/>
            <a:ext cx="995740" cy="6613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234737" y="56624"/>
            <a:ext cx="2659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ขั้นตอนและวิธีการกำจัดขยะอินทรีย์</a:t>
            </a: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และขยะเปียกในครัวเรือน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ี่เหลี่ยมผืนผ้า 6"/>
          <p:cNvSpPr/>
          <p:nvPr/>
        </p:nvSpPr>
        <p:spPr>
          <a:xfrm>
            <a:off x="3020779" y="2208819"/>
            <a:ext cx="161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จัดเตรียมท่อซีเมนต์เหลือใช้ หรือจัดทำคอกไม้ล้อมรอบต้นไม้หรือสเวียน ไว้สำหรับรองรับขยะอินทรีย์หรือขยะเปียก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0995" y="2082531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anose="02050806060905020404" pitchFamily="18" charset="0"/>
              </a:rPr>
              <a:t>1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pic>
        <p:nvPicPr>
          <p:cNvPr id="61" name="Picture 30" descr="à¸à¸¥à¸à¸²à¸£à¸à¹à¸à¸«à¸²à¸£à¸¹à¸à¸ à¸²à¸à¸ªà¸³à¸«à¸£à¸±à¸ à¸à¹à¸­ à¸à¸µà¹à¸¡à¸à¸à¹ à¹à¸«à¸¥à¸·à¸­à¹à¸à¹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9" t="28018" r="8278"/>
          <a:stretch/>
        </p:blipFill>
        <p:spPr bwMode="auto">
          <a:xfrm>
            <a:off x="3115955" y="1405518"/>
            <a:ext cx="733425" cy="714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2" descr="à¸à¸¥à¸à¸²à¸£à¸à¹à¸à¸«à¸²à¸£à¸¹à¸à¸ à¸²à¸à¸ªà¸³à¸«à¸£à¸±à¸ à¹à¸ªà¸§à¸µà¸¢à¸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9824" r="33936"/>
          <a:stretch/>
        </p:blipFill>
        <p:spPr bwMode="auto">
          <a:xfrm>
            <a:off x="3876729" y="1400790"/>
            <a:ext cx="713387" cy="737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092233" y="5614829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anose="02050806060905020404" pitchFamily="18" charset="0"/>
              </a:rPr>
              <a:t>3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64" name="สี่เหลี่ยมผืนผ้า 9"/>
          <p:cNvSpPr/>
          <p:nvPr/>
        </p:nvSpPr>
        <p:spPr>
          <a:xfrm>
            <a:off x="3115519" y="5741463"/>
            <a:ext cx="145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นำขยะอินทรีย์ ขยะเปียก เศษอาหาร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เปลือกผลไม้ เศษหญ้า เศษใบ้ไม้เทใส่ในจุดที่ได้จัดเตรียมไว้ตามข้อ 1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65" y="4847079"/>
            <a:ext cx="1025805" cy="771405"/>
          </a:xfrm>
          <a:prstGeom prst="round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73" y="3072049"/>
            <a:ext cx="1020486" cy="771587"/>
          </a:xfrm>
          <a:prstGeom prst="roundRect">
            <a:avLst/>
          </a:prstGeom>
        </p:spPr>
      </p:pic>
      <p:sp>
        <p:nvSpPr>
          <p:cNvPr id="67" name="สี่เหลี่ยมผืนผ้า 6"/>
          <p:cNvSpPr/>
          <p:nvPr/>
        </p:nvSpPr>
        <p:spPr>
          <a:xfrm>
            <a:off x="3047903" y="3843636"/>
            <a:ext cx="159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รองท่อซีเมนต์ด้วยอิฐหรือวัสดุ เพื่อยกฐานของท่อซีเมนต์ให้มีช่องว่างอากาศ หลังจากนั้นให้เติมดินหรือใบไม้ลงไปที่ฐานวงล้อซีเมนต์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3064595" y="3699901"/>
            <a:ext cx="26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anose="02050806060905020404" pitchFamily="18" charset="0"/>
              </a:rPr>
              <a:t>2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69" name="สี่เหลี่ยมผืนผ้า 6"/>
          <p:cNvSpPr/>
          <p:nvPr/>
        </p:nvSpPr>
        <p:spPr>
          <a:xfrm>
            <a:off x="4715855" y="2288850"/>
            <a:ext cx="1361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นำเศษใบไม้แห้งมาโรยปิด เพื่อเป็นการป้องกันกลิ่นเหม็นและป้องกันแมลงต่าง ๆ โดยสามารถเติมน้ำยา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EM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เพื่อป้องกันกลิ่นและเร่งปฏิกิริยาการหมักได้อีกด้วย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08226" y="2190274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anose="02050806060905020404" pitchFamily="18" charset="0"/>
              </a:rPr>
              <a:t>4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pic>
        <p:nvPicPr>
          <p:cNvPr id="71" name="Picture 44" descr="à¸à¸¥à¸à¸²à¸£à¸à¹à¸à¸«à¸²à¸£à¸¹à¸à¸ à¸²à¸à¸ªà¸³à¸«à¸£à¸±à¸ à¹à¸¨à¸© à¹à¸à¹à¸¡à¹ à¸à¸¸à¹à¸¢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3"/>
          <a:stretch/>
        </p:blipFill>
        <p:spPr bwMode="auto">
          <a:xfrm>
            <a:off x="4813537" y="1516335"/>
            <a:ext cx="554714" cy="5800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ผลการค้นหารูปภาพสำหรับ น้ำหมัก em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/>
        </p:blipFill>
        <p:spPr bwMode="auto">
          <a:xfrm>
            <a:off x="5428370" y="1513819"/>
            <a:ext cx="603052" cy="580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3" name="TextBox 72"/>
          <p:cNvSpPr txBox="1"/>
          <p:nvPr/>
        </p:nvSpPr>
        <p:spPr>
          <a:xfrm>
            <a:off x="4734906" y="4473345"/>
            <a:ext cx="27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anose="02050806060905020404" pitchFamily="18" charset="0"/>
              </a:rPr>
              <a:t>5</a:t>
            </a:r>
            <a:endParaRPr lang="en-AU" sz="2000" dirty="0">
              <a:latin typeface="Bernard MT Condensed" panose="02050806060905020404" pitchFamily="18" charset="0"/>
            </a:endParaRPr>
          </a:p>
        </p:txBody>
      </p:sp>
      <p:sp>
        <p:nvSpPr>
          <p:cNvPr id="74" name="สี่เหลี่ยมผืนผ้า 6"/>
          <p:cNvSpPr/>
          <p:nvPr/>
        </p:nvSpPr>
        <p:spPr>
          <a:xfrm>
            <a:off x="4724867" y="4549361"/>
            <a:ext cx="1352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en-US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พลิกกลับหรือเกลี่ยกองเศษขยะอินทรีย์หรือขยะเปียกเป็นประจำเพื่อเติมอากาศให้กับจุลินท</a:t>
            </a:r>
            <a:r>
              <a:rPr lang="th-TH" sz="1200" dirty="0" err="1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รีย์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นำไปใช้ในกระบวนการ</a:t>
            </a:r>
            <a:r>
              <a:rPr lang="th-TH" sz="1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ย่อย</a:t>
            </a:r>
            <a:r>
              <a:rPr lang="th-TH" sz="1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สลาย เมื่อถึงระยะเวลาหนึ่งก็จะได้ดินหรือปุ๋ยที่มีคุณสมบัติเหมาะแก่การปลูกพืช</a:t>
            </a:r>
          </a:p>
        </p:txBody>
      </p:sp>
      <p:pic>
        <p:nvPicPr>
          <p:cNvPr id="75" name="Picture 4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73" y="3768366"/>
            <a:ext cx="994556" cy="6651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5925391" y="2241546"/>
            <a:ext cx="3425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nTook Mon Ultra" pitchFamily="2" charset="-34"/>
                <a:ea typeface="BoonTook Mon Ultra" pitchFamily="2" charset="-34"/>
                <a:cs typeface="BoonTook Mon Ultra" pitchFamily="2" charset="-34"/>
              </a:rPr>
              <a:t>คู่มือประชาชน</a:t>
            </a:r>
          </a:p>
          <a:p>
            <a:pPr algn="ctr"/>
            <a:r>
              <a:rPr lang="th-TH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ea typeface="BoonTook Mon Ultra" pitchFamily="2" charset="-34"/>
                <a:cs typeface="TH SarabunPSK" pitchFamily="34" charset="-34"/>
              </a:rPr>
              <a:t>เรื่อง </a:t>
            </a:r>
            <a:r>
              <a:rPr lang="th-TH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ea typeface="BoonTook Mon Ultra" pitchFamily="2" charset="-34"/>
                <a:cs typeface="TH SarabunPSK" pitchFamily="34" charset="-34"/>
              </a:rPr>
              <a:t>การจัด</a:t>
            </a:r>
            <a:r>
              <a:rPr lang="th-TH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ea typeface="BoonTook Mon Ultra" pitchFamily="2" charset="-34"/>
                <a:cs typeface="TH SarabunPSK" pitchFamily="34" charset="-34"/>
              </a:rPr>
              <a:t>การขยะในครัวเรือน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19962" y="6629610"/>
            <a:ext cx="3338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ภาพตัวอย่างจากต้นแบบการจัดการขยะ ชุมชนบ้านป่าบุก </a:t>
            </a:r>
            <a:r>
              <a:rPr lang="th-TH" sz="1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อำเภอป่าซาง จังหวัดลำพูน</a:t>
            </a:r>
            <a:endParaRPr lang="en-AU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à¸£à¸¡à¸ªà¹à¸à¹à¸ªà¸£à¸´à¸¡à¸à¸²à¸£à¸à¸à¸à¸£à¸­à¸à¸à¹à¸­à¸à¸à¸´à¹à¸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24" y="1226137"/>
            <a:ext cx="673690" cy="6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3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01" y="5814884"/>
            <a:ext cx="426597" cy="3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154136" y="786762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2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รูปแบบที่ </a:t>
            </a:r>
            <a:r>
              <a:rPr lang="th-TH" sz="24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AU" sz="2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0" name="Picture 10" descr="http://www.dla.go.th/work/ppt/changeofgood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44" y="6393516"/>
            <a:ext cx="992903" cy="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784426" y="748774"/>
            <a:ext cx="1433670" cy="4236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วงรี 55"/>
          <p:cNvSpPr/>
          <p:nvPr/>
        </p:nvSpPr>
        <p:spPr>
          <a:xfrm>
            <a:off x="3967238" y="786762"/>
            <a:ext cx="1433670" cy="4236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18"/>
          <a:stretch/>
        </p:blipFill>
        <p:spPr bwMode="auto">
          <a:xfrm>
            <a:off x="6658164" y="3456192"/>
            <a:ext cx="525929" cy="11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50124"/>
          <a:stretch/>
        </p:blipFill>
        <p:spPr bwMode="auto">
          <a:xfrm>
            <a:off x="7952541" y="3444013"/>
            <a:ext cx="522622" cy="11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9"/>
          <a:stretch/>
        </p:blipFill>
        <p:spPr bwMode="auto">
          <a:xfrm>
            <a:off x="7301159" y="3444013"/>
            <a:ext cx="539470" cy="11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4826" y="3949348"/>
            <a:ext cx="76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ขยะเปียก</a:t>
            </a:r>
            <a:endParaRPr lang="th-TH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24033" y="3951252"/>
            <a:ext cx="76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ขยะแห้ง</a:t>
            </a:r>
            <a:endParaRPr lang="th-TH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936351" y="3946635"/>
            <a:ext cx="76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ขยะมีพิษ</a:t>
            </a:r>
            <a:endParaRPr lang="th-TH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100000" l="0" r="90000">
                        <a14:backgroundMark x1="79267" y1="35733" x2="79267" y2="35733"/>
                        <a14:backgroundMark x1="87467" y1="64933" x2="87467" y2="64933"/>
                        <a14:backgroundMark x1="85800" y1="76933" x2="85800" y2="76933"/>
                        <a14:backgroundMark x1="88333" y1="93733" x2="88333" y2="93733"/>
                        <a14:backgroundMark x1="88333" y1="95467" x2="88333" y2="95467"/>
                        <a14:backgroundMark x1="73000" y1="91067" x2="72800" y2="99733"/>
                        <a14:backgroundMark x1="27667" y1="91733" x2="27667" y2="9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84" b="11235"/>
          <a:stretch/>
        </p:blipFill>
        <p:spPr>
          <a:xfrm>
            <a:off x="6186727" y="5296295"/>
            <a:ext cx="2919122" cy="1553145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461923" y="6095087"/>
            <a:ext cx="186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กรมส่งเสริมการปกครองท้องถิ่น</a:t>
            </a:r>
            <a:r>
              <a:rPr lang="en-US" sz="1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1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www.dla.go.th</a:t>
            </a:r>
            <a:endParaRPr lang="en-AU" sz="1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9"/>
          <a:stretch/>
        </p:blipFill>
        <p:spPr>
          <a:xfrm>
            <a:off x="6197243" y="4910983"/>
            <a:ext cx="435385" cy="993082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1"/>
          <a:stretch/>
        </p:blipFill>
        <p:spPr>
          <a:xfrm>
            <a:off x="6707170" y="4804535"/>
            <a:ext cx="997808" cy="1180199"/>
          </a:xfrm>
          <a:prstGeom prst="rect">
            <a:avLst/>
          </a:prstGeom>
        </p:spPr>
      </p:pic>
      <p:pic>
        <p:nvPicPr>
          <p:cNvPr id="90" name="Picture 10" descr="http://www.dla.go.th/work/ppt/changeofgood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37" y="4943476"/>
            <a:ext cx="1737843" cy="7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36"/>
          <p:cNvSpPr/>
          <p:nvPr/>
        </p:nvSpPr>
        <p:spPr>
          <a:xfrm flipV="1">
            <a:off x="6076950" y="-5223"/>
            <a:ext cx="3139029" cy="629676"/>
          </a:xfrm>
          <a:custGeom>
            <a:avLst/>
            <a:gdLst>
              <a:gd name="connsiteX0" fmla="*/ 0 w 9602784"/>
              <a:gd name="connsiteY0" fmla="*/ 0 h 1436915"/>
              <a:gd name="connsiteX1" fmla="*/ 9602784 w 9602784"/>
              <a:gd name="connsiteY1" fmla="*/ 0 h 1436915"/>
              <a:gd name="connsiteX2" fmla="*/ 9602784 w 9602784"/>
              <a:gd name="connsiteY2" fmla="*/ 1436915 h 1436915"/>
              <a:gd name="connsiteX3" fmla="*/ 0 w 9602784"/>
              <a:gd name="connsiteY3" fmla="*/ 1436915 h 1436915"/>
              <a:gd name="connsiteX4" fmla="*/ 0 w 9602784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7298" h="1436915">
                <a:moveTo>
                  <a:pt x="0" y="0"/>
                </a:moveTo>
                <a:cubicBezTo>
                  <a:pt x="2741309" y="1954591"/>
                  <a:pt x="6411532" y="483810"/>
                  <a:pt x="9617298" y="725715"/>
                </a:cubicBezTo>
                <a:lnTo>
                  <a:pt x="9602784" y="1436915"/>
                </a:lnTo>
                <a:lnTo>
                  <a:pt x="0" y="14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Rectangle 36"/>
          <p:cNvSpPr/>
          <p:nvPr/>
        </p:nvSpPr>
        <p:spPr>
          <a:xfrm flipV="1">
            <a:off x="6080760" y="147177"/>
            <a:ext cx="3139029" cy="629676"/>
          </a:xfrm>
          <a:custGeom>
            <a:avLst/>
            <a:gdLst>
              <a:gd name="connsiteX0" fmla="*/ 0 w 9602784"/>
              <a:gd name="connsiteY0" fmla="*/ 0 h 1436915"/>
              <a:gd name="connsiteX1" fmla="*/ 9602784 w 9602784"/>
              <a:gd name="connsiteY1" fmla="*/ 0 h 1436915"/>
              <a:gd name="connsiteX2" fmla="*/ 9602784 w 9602784"/>
              <a:gd name="connsiteY2" fmla="*/ 1436915 h 1436915"/>
              <a:gd name="connsiteX3" fmla="*/ 0 w 9602784"/>
              <a:gd name="connsiteY3" fmla="*/ 1436915 h 1436915"/>
              <a:gd name="connsiteX4" fmla="*/ 0 w 9602784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7298" h="1436915">
                <a:moveTo>
                  <a:pt x="0" y="0"/>
                </a:moveTo>
                <a:cubicBezTo>
                  <a:pt x="2741309" y="1954591"/>
                  <a:pt x="6411532" y="483810"/>
                  <a:pt x="9617298" y="725715"/>
                </a:cubicBezTo>
                <a:lnTo>
                  <a:pt x="9602784" y="1436915"/>
                </a:lnTo>
                <a:lnTo>
                  <a:pt x="0" y="14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Rectangle 36"/>
          <p:cNvSpPr/>
          <p:nvPr/>
        </p:nvSpPr>
        <p:spPr>
          <a:xfrm flipV="1">
            <a:off x="6076950" y="283322"/>
            <a:ext cx="4074622" cy="1101213"/>
          </a:xfrm>
          <a:custGeom>
            <a:avLst/>
            <a:gdLst>
              <a:gd name="connsiteX0" fmla="*/ 0 w 9602784"/>
              <a:gd name="connsiteY0" fmla="*/ 0 h 1436915"/>
              <a:gd name="connsiteX1" fmla="*/ 9602784 w 9602784"/>
              <a:gd name="connsiteY1" fmla="*/ 0 h 1436915"/>
              <a:gd name="connsiteX2" fmla="*/ 9602784 w 9602784"/>
              <a:gd name="connsiteY2" fmla="*/ 1436915 h 1436915"/>
              <a:gd name="connsiteX3" fmla="*/ 0 w 9602784"/>
              <a:gd name="connsiteY3" fmla="*/ 1436915 h 1436915"/>
              <a:gd name="connsiteX4" fmla="*/ 0 w 9602784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7298" h="1436915">
                <a:moveTo>
                  <a:pt x="0" y="0"/>
                </a:moveTo>
                <a:cubicBezTo>
                  <a:pt x="2741309" y="1954591"/>
                  <a:pt x="6411532" y="483810"/>
                  <a:pt x="9617298" y="725715"/>
                </a:cubicBezTo>
                <a:lnTo>
                  <a:pt x="9602784" y="1436915"/>
                </a:lnTo>
                <a:lnTo>
                  <a:pt x="0" y="14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5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8"/>
          <p:cNvSpPr/>
          <p:nvPr/>
        </p:nvSpPr>
        <p:spPr>
          <a:xfrm>
            <a:off x="8219995" y="11777"/>
            <a:ext cx="91873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rgbClr val="DCFFB9">
                  <a:lumMod val="31000"/>
                  <a:lumOff val="6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18"/>
          <p:cNvSpPr/>
          <p:nvPr/>
        </p:nvSpPr>
        <p:spPr>
          <a:xfrm>
            <a:off x="5165952" y="11205"/>
            <a:ext cx="91873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rgbClr val="DCFFB9">
                  <a:lumMod val="31000"/>
                  <a:lumOff val="6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038475" y="0"/>
            <a:ext cx="3038475" cy="6858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6076950" y="0"/>
            <a:ext cx="3038475" cy="6858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119746" y="0"/>
            <a:ext cx="91873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rgbClr val="DCFFB9">
                  <a:lumMod val="31000"/>
                  <a:lumOff val="6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-1" y="6597238"/>
            <a:ext cx="9578341" cy="272191"/>
          </a:xfrm>
          <a:custGeom>
            <a:avLst/>
            <a:gdLst>
              <a:gd name="connsiteX0" fmla="*/ 0 w 9602784"/>
              <a:gd name="connsiteY0" fmla="*/ 0 h 1436915"/>
              <a:gd name="connsiteX1" fmla="*/ 9602784 w 9602784"/>
              <a:gd name="connsiteY1" fmla="*/ 0 h 1436915"/>
              <a:gd name="connsiteX2" fmla="*/ 9602784 w 9602784"/>
              <a:gd name="connsiteY2" fmla="*/ 1436915 h 1436915"/>
              <a:gd name="connsiteX3" fmla="*/ 0 w 9602784"/>
              <a:gd name="connsiteY3" fmla="*/ 1436915 h 1436915"/>
              <a:gd name="connsiteX4" fmla="*/ 0 w 9602784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  <a:gd name="connsiteX0" fmla="*/ 0 w 9617298"/>
              <a:gd name="connsiteY0" fmla="*/ 0 h 1436915"/>
              <a:gd name="connsiteX1" fmla="*/ 9617298 w 9617298"/>
              <a:gd name="connsiteY1" fmla="*/ 725715 h 1436915"/>
              <a:gd name="connsiteX2" fmla="*/ 9602784 w 9617298"/>
              <a:gd name="connsiteY2" fmla="*/ 1436915 h 1436915"/>
              <a:gd name="connsiteX3" fmla="*/ 0 w 9617298"/>
              <a:gd name="connsiteY3" fmla="*/ 1436915 h 1436915"/>
              <a:gd name="connsiteX4" fmla="*/ 0 w 9617298"/>
              <a:gd name="connsiteY4" fmla="*/ 0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7298" h="1436915">
                <a:moveTo>
                  <a:pt x="0" y="0"/>
                </a:moveTo>
                <a:cubicBezTo>
                  <a:pt x="2741309" y="1954591"/>
                  <a:pt x="6411532" y="483810"/>
                  <a:pt x="9617298" y="725715"/>
                </a:cubicBezTo>
                <a:lnTo>
                  <a:pt x="9602784" y="1436915"/>
                </a:lnTo>
                <a:lnTo>
                  <a:pt x="0" y="1436915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221886" y="918793"/>
            <a:ext cx="2560069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ขยะมูลฝอย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ของเหลือทิ้งจากการใช้สอยของ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มนุษย์ซึ่ง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เกิดจากการอุปโภค บริโภค และกิจกรรมต่าง ๆ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มนุษย์ในชีวิตประจำวัน  แต่หากมีการคัดแยก</a:t>
            </a:r>
            <a:r>
              <a:rPr lang="th-TH" sz="16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ก่อนที่จะ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ทิ้งเพื่อ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นำกลับมาใช้ประโยชน์สิ่งเหล่านี้จะมีคุณค่าหรือมูลค่าเพิ่มขึ้น  </a:t>
            </a:r>
            <a:endParaRPr lang="en-AU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à¸¢à¸°à¸¡à¸¹à¸¥à¸à¸­à¸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4" y="6029325"/>
            <a:ext cx="1979583" cy="11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44956" y="3229780"/>
            <a:ext cx="2752677" cy="628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ประเภทของขยะมูลฝอย</a:t>
            </a:r>
            <a:endParaRPr lang="en-AU" sz="20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0711" y="159518"/>
            <a:ext cx="294681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4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ขยะมูลฝอย </a:t>
            </a:r>
            <a:endParaRPr lang="en-AU" sz="4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à¸à¸¥à¸à¸²à¸£à¸à¹à¸à¸«à¸²à¸£à¸¹à¸à¸ à¸²à¸à¸ªà¸³à¸«à¸£à¸±à¸ question mar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7" y="34065"/>
            <a:ext cx="1070469" cy="10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94117" y="3750952"/>
            <a:ext cx="256006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1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ขยะมูลฝอย </a:t>
            </a:r>
            <a:r>
              <a:rPr lang="th-TH" sz="1600" spc="-1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สามารถแบ่งตามลักษณะทางกายภาพของขยะได้เป็น </a:t>
            </a: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 </a:t>
            </a:r>
            <a:r>
              <a:rPr lang="th-TH" sz="1600" spc="-1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</a:t>
            </a: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ได้แก่</a:t>
            </a:r>
            <a:b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spc="-1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ขยะ</a:t>
            </a:r>
            <a:r>
              <a:rPr lang="th-TH" sz="1600" spc="-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อินทรีย์ หรือ ขยะย่อยสลาย</a:t>
            </a:r>
            <a:r>
              <a:rPr lang="th-TH" sz="1600" spc="-1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</a:t>
            </a:r>
          </a:p>
          <a:p>
            <a:pPr algn="thaiDist"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1600" spc="-1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ขยะรีไซเคิล</a:t>
            </a:r>
          </a:p>
          <a:p>
            <a:pPr algn="thaiDist"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1600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ขยะทั่วไป</a:t>
            </a:r>
          </a:p>
          <a:p>
            <a:pPr algn="thaiDist"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1600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ขยะพิษหรืออันตรายจากชุมชน</a:t>
            </a:r>
            <a:endParaRPr lang="th-TH" sz="1600" spc="-10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1600" spc="-1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แต่ละ</a:t>
            </a: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หากเรามีการคัดแยกขยะแล้ว จะทำ</a:t>
            </a:r>
            <a:r>
              <a:rPr lang="th-TH" sz="1600" spc="-1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ให้เราสามารถจัดหาวิธีในการ</a:t>
            </a: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นำไปจัดการและกำจัดได้อ</a:t>
            </a:r>
            <a:r>
              <a:rPr lang="th-TH" sz="1600" spc="-1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ย่างถูกวิธีและเหมาะสมและสามารถนำกลับมาใช้ประโยชน์ใหม่ได้</a:t>
            </a:r>
            <a:r>
              <a:rPr lang="th-TH" sz="1600" spc="-1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อีก</a:t>
            </a:r>
            <a:endParaRPr lang="en-AU" sz="1600" dirty="0">
              <a:solidFill>
                <a:srgbClr val="00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0" name="Picture 6" descr="à¸à¸¥à¸à¸²à¸£à¸à¹à¸à¸«à¸²à¸£à¸¹à¸à¸ à¸²à¸à¸ªà¸³à¸«à¸£à¸±à¸ à¸à¸£à¸°à¸à¹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9" y="2873162"/>
            <a:ext cx="326396" cy="3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94" y="2496968"/>
            <a:ext cx="806472" cy="5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23" y="2518259"/>
            <a:ext cx="1312533" cy="8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à¸à¸¥à¸à¸²à¸£à¸à¹à¸à¸«à¸²à¸£à¸¹à¸à¸ à¸²à¸à¸ªà¸³à¸«à¸£à¸±à¸ à¸à¸¢à¸°à¸­à¸±à¸à¸à¸£à¸²à¸¢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6" y="2708450"/>
            <a:ext cx="1211745" cy="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entagon 47"/>
          <p:cNvSpPr/>
          <p:nvPr/>
        </p:nvSpPr>
        <p:spPr>
          <a:xfrm>
            <a:off x="3504141" y="212878"/>
            <a:ext cx="2572808" cy="336687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6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18"/>
          <a:stretch/>
        </p:blipFill>
        <p:spPr bwMode="auto">
          <a:xfrm>
            <a:off x="3130129" y="130022"/>
            <a:ext cx="620446" cy="13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Pentagon 59"/>
          <p:cNvSpPr/>
          <p:nvPr/>
        </p:nvSpPr>
        <p:spPr>
          <a:xfrm>
            <a:off x="3504141" y="1931809"/>
            <a:ext cx="2572808" cy="33668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8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8" r="24916"/>
          <a:stretch/>
        </p:blipFill>
        <p:spPr bwMode="auto">
          <a:xfrm>
            <a:off x="3115405" y="1758340"/>
            <a:ext cx="602795" cy="12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Pentagon 60"/>
          <p:cNvSpPr/>
          <p:nvPr/>
        </p:nvSpPr>
        <p:spPr>
          <a:xfrm>
            <a:off x="3498616" y="5136794"/>
            <a:ext cx="2571728" cy="3366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40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9"/>
          <a:stretch/>
        </p:blipFill>
        <p:spPr bwMode="auto">
          <a:xfrm>
            <a:off x="3118714" y="5018668"/>
            <a:ext cx="624567" cy="13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Pentagon 61"/>
          <p:cNvSpPr/>
          <p:nvPr/>
        </p:nvSpPr>
        <p:spPr>
          <a:xfrm>
            <a:off x="3476487" y="3457454"/>
            <a:ext cx="2585335" cy="336687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7" name="Picture 16" descr="à¸à¸¥à¸à¸²à¸£à¸à¹à¸à¸«à¸²à¸£à¸¹à¸à¸ à¸²à¸à¸ªà¸³à¸«à¸£à¸±à¸ à¸à¸±à¸à¸à¸¢à¸°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50124"/>
          <a:stretch/>
        </p:blipFill>
        <p:spPr bwMode="auto">
          <a:xfrm>
            <a:off x="3115405" y="3351369"/>
            <a:ext cx="629666" cy="1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743281" y="205175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ขยะอินทรีย์หรือขยะย่อยสลายได้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98616" y="1902065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ขยะรีไซเคิล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75424" y="5120471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ขยะทั่วไป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22868" y="3414083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ขยะอันตรายหรือมีพิษจากชุมชน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3192" y="629840"/>
            <a:ext cx="225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คือ สิ่งที่ย่อยสลายได้ง่าย สามารถนำมาหมักทำปุ๋ยได้ เช่น เศษผัก เปลือกผลไม้ เศษอาหาร หญ้า ใบไม้ ซากพืช ซากสัตว์ เป็นต้น</a:t>
            </a:r>
            <a:endParaRPr lang="en-AU" sz="12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47042" y="2233961"/>
            <a:ext cx="243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คือ สิ่งที่ยังมีประโยชน์สามารถนำไปแปรรูปกลับมาใช้ประโยชน์ใหม่ได้ เช่น แก้ว กระดาษ ขวดและกระป๋องเครื่องดื่ม ถุงพลาสติก เศษพลาสติก เศษโลหะอลูมิเนียม ยางรถยนต์ แผ่นซีดี กล่องเครื่องดื่ม</a:t>
            </a:r>
            <a:endParaRPr lang="en-AU" sz="12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3639" y="3771072"/>
            <a:ext cx="240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คือ สิ่งที่มีองค์ประกอบหรือปนเปื้อนสารอันตราย วัตถุมีพิษ วัตถุกัดกร่อน วัตถุติดเชื้อและวัตถุไวไฟ เช่น ถ่านไฟฉาย หลอดฟลูออเรสเซนต์ แบตเตอรี่ ภาชนะบรรจุสารกำจัดศัตรูพืช กระป๋องสเปรย์บรรจุสีหรือสารเคมี เป็นต้น</a:t>
            </a:r>
            <a:endParaRPr lang="en-AU" sz="12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3590" y="5477228"/>
            <a:ext cx="240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คือ ขยะประเภท</a:t>
            </a:r>
            <a:r>
              <a:rPr lang="th-TH" sz="1200" dirty="0" err="1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อื่นๆ</a:t>
            </a:r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 นอกเหนือจากข้างต้น มีลักษณะที่ย่อยสลายยากและไม่คุ้มค่าสำหรับการนำกลับมาใช้ประโยชน์ใหม่ เช่น ถุงพลาสติกใส่ขนม ถุงบรรจุผงซักฟอก ซองบะหมี่กึ่งสำเร็จรูป ถุงพลาสติกเปื้อนเศษอาหาร โฟมเปื้อนอาหาร ฟ</a:t>
            </a:r>
            <a:r>
              <a:rPr lang="th-TH" sz="1200" dirty="0" err="1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อยส์</a:t>
            </a:r>
            <a:r>
              <a:rPr lang="th-TH" sz="1200" dirty="0" smtClean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เปื้อนอาหาร เป็นต้น</a:t>
            </a:r>
            <a:endParaRPr lang="en-AU" sz="12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86356" y="258855"/>
            <a:ext cx="3468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540385" algn="l"/>
                <a:tab pos="914400" algn="l"/>
                <a:tab pos="1085850" algn="l"/>
              </a:tabLst>
            </a:pPr>
            <a:r>
              <a:rPr lang="th-TH" sz="20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Chakra Petch" panose="02000506000000020004" pitchFamily="2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การจัดการขยะมูล</a:t>
            </a:r>
            <a:r>
              <a:rPr lang="th-TH" sz="20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Chakra Petch" panose="02000506000000020004" pitchFamily="2" charset="-34"/>
                <a:ea typeface="Cordia New" panose="020B0304020202020204" pitchFamily="34" charset="-34"/>
                <a:cs typeface="TH SarabunPSK" panose="020B0500040200020003" pitchFamily="34" charset="-34"/>
              </a:rPr>
              <a:t>ฝอยง่ายๆ ในครัวเรือน</a:t>
            </a:r>
            <a:endParaRPr lang="en-AU" sz="2000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Chakra Petch" panose="02000506000000020004" pitchFamily="2" charset="-34"/>
              <a:ea typeface="Cordia New" panose="020B0304020202020204" pitchFamily="34" charset="-34"/>
              <a:cs typeface="TH Chakra Petch" panose="02000506000000020004" pitchFamily="2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9851" y="1008067"/>
            <a:ext cx="93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0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</a:t>
            </a:r>
            <a:r>
              <a:rPr lang="en-US" sz="40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AU" sz="40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70342" y="829704"/>
            <a:ext cx="1176288" cy="3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CC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ใช้น้อย</a:t>
            </a:r>
            <a:endParaRPr lang="en-AU" b="1" dirty="0">
              <a:solidFill>
                <a:srgbClr val="00CC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74674" y="1219426"/>
            <a:ext cx="1176288" cy="3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CC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ใช้ซ้ำ</a:t>
            </a:r>
            <a:endParaRPr lang="en-AU" b="1" dirty="0">
              <a:solidFill>
                <a:srgbClr val="00CC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70342" y="1556176"/>
            <a:ext cx="11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CC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แปรรูปการใช้</a:t>
            </a:r>
            <a:endParaRPr lang="en-AU" b="1" dirty="0">
              <a:solidFill>
                <a:srgbClr val="00CC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44" name="Picture 2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/>
          <a:stretch/>
        </p:blipFill>
        <p:spPr bwMode="auto">
          <a:xfrm>
            <a:off x="6818218" y="1501445"/>
            <a:ext cx="387323" cy="2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7488000" y="953005"/>
            <a:ext cx="184798" cy="128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Right Arrow 83"/>
          <p:cNvSpPr/>
          <p:nvPr/>
        </p:nvSpPr>
        <p:spPr>
          <a:xfrm>
            <a:off x="7487232" y="1339002"/>
            <a:ext cx="184798" cy="128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ight Arrow 84"/>
          <p:cNvSpPr/>
          <p:nvPr/>
        </p:nvSpPr>
        <p:spPr>
          <a:xfrm>
            <a:off x="7493145" y="1695213"/>
            <a:ext cx="184798" cy="1285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6646697" y="905983"/>
            <a:ext cx="8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</a:t>
            </a:r>
            <a:endParaRPr lang="en-A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Pentagon 72"/>
          <p:cNvSpPr/>
          <p:nvPr/>
        </p:nvSpPr>
        <p:spPr>
          <a:xfrm rot="10800000">
            <a:off x="6084199" y="2051779"/>
            <a:ext cx="3268422" cy="461280"/>
          </a:xfrm>
          <a:prstGeom prst="homePlate">
            <a:avLst>
              <a:gd name="adj" fmla="val 0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TextBox 87"/>
          <p:cNvSpPr txBox="1"/>
          <p:nvPr/>
        </p:nvSpPr>
        <p:spPr>
          <a:xfrm>
            <a:off x="6735092" y="2036652"/>
            <a:ext cx="215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ใช้น้อย (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Reduce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AU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Pentagon 88"/>
          <p:cNvSpPr/>
          <p:nvPr/>
        </p:nvSpPr>
        <p:spPr>
          <a:xfrm>
            <a:off x="6082813" y="3683401"/>
            <a:ext cx="3099716" cy="461280"/>
          </a:xfrm>
          <a:prstGeom prst="homePlate">
            <a:avLst>
              <a:gd name="adj" fmla="val 0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TextBox 89"/>
          <p:cNvSpPr txBox="1"/>
          <p:nvPr/>
        </p:nvSpPr>
        <p:spPr>
          <a:xfrm>
            <a:off x="6800779" y="3700868"/>
            <a:ext cx="215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ใช้ซ้ำ (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Reuse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AU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Pentagon 90"/>
          <p:cNvSpPr/>
          <p:nvPr/>
        </p:nvSpPr>
        <p:spPr>
          <a:xfrm rot="10800000">
            <a:off x="6084199" y="5212740"/>
            <a:ext cx="3268422" cy="461280"/>
          </a:xfrm>
          <a:prstGeom prst="homePlate">
            <a:avLst>
              <a:gd name="adj" fmla="val 0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TextBox 91"/>
          <p:cNvSpPr txBox="1"/>
          <p:nvPr/>
        </p:nvSpPr>
        <p:spPr>
          <a:xfrm>
            <a:off x="6396578" y="5184458"/>
            <a:ext cx="27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แปรรูปการใช้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recycle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AU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96735" y="2595326"/>
            <a:ext cx="922587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  <a:tab pos="1350645" algn="l"/>
              </a:tabLst>
            </a:pPr>
            <a:r>
              <a:rPr lang="th-TH" sz="1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</a:t>
            </a:r>
            <a:r>
              <a:rPr lang="th-TH" sz="1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ภาชนะอื่นทดแทน เช่น นำถุงผ้า ตะกร้าใส่</a:t>
            </a:r>
            <a:r>
              <a:rPr lang="th-TH" sz="11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 หรือ</a:t>
            </a:r>
            <a:r>
              <a:rPr lang="th-TH" sz="1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หิ้วปิ่นโตไปซื้อกับข้าวและอาหาร </a:t>
            </a:r>
            <a:endParaRPr lang="en-AU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28628" y="2612260"/>
            <a:ext cx="104858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  <a:tab pos="1350645" algn="l"/>
              </a:tabLst>
            </a:pP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ใช้ผลิตภัณฑ์ชนิด</a:t>
            </a:r>
            <a:r>
              <a:rPr lang="th-TH" sz="11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เติม 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น้ำยาล้างจาน น้ำยาทำความสะอาด ถ่านไฟฉายชนิดชาร์จใหม่ได้ ฯลฯ</a:t>
            </a:r>
            <a:endParaRPr lang="en-AU" sz="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185476" y="2616110"/>
            <a:ext cx="97299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  <a:tab pos="1350645" algn="l"/>
              </a:tabLst>
            </a:pP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ลดการใช้บรรจุภัณฑ์ที่ย่อยสลายยาก เช่น </a:t>
            </a:r>
            <a:r>
              <a:rPr lang="th-TH" sz="11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ถุงพลาสติกและกล่อง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โฟม</a:t>
            </a:r>
            <a:endParaRPr lang="en-AU" sz="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6136831" y="2718227"/>
            <a:ext cx="83019" cy="8676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Pentagon 96"/>
          <p:cNvSpPr/>
          <p:nvPr/>
        </p:nvSpPr>
        <p:spPr>
          <a:xfrm>
            <a:off x="7163465" y="2718227"/>
            <a:ext cx="83019" cy="8676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Pentagon 97"/>
          <p:cNvSpPr/>
          <p:nvPr/>
        </p:nvSpPr>
        <p:spPr>
          <a:xfrm>
            <a:off x="8163960" y="2708426"/>
            <a:ext cx="83019" cy="8676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Rectangle 79"/>
          <p:cNvSpPr/>
          <p:nvPr/>
        </p:nvSpPr>
        <p:spPr>
          <a:xfrm>
            <a:off x="6190361" y="4194782"/>
            <a:ext cx="1968106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810260" algn="l"/>
                <a:tab pos="900430" algn="l"/>
                <a:tab pos="1170305" algn="l"/>
                <a:tab pos="1350645" algn="l"/>
              </a:tabLst>
            </a:pPr>
            <a:r>
              <a:rPr lang="th-TH" sz="1050" spc="-1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การนำสิ่งของที่ใช้แล้วมาใช้ประโยชน์ให้</a:t>
            </a:r>
            <a:r>
              <a:rPr lang="th-TH" sz="1050" spc="-1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คุ้มค่านำ</a:t>
            </a:r>
            <a:r>
              <a:rPr lang="th-TH" sz="1050" spc="-1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เศษวัสดุเหลือใช้มาดัดแปลงใช้ประโยชน์ </a:t>
            </a:r>
            <a:r>
              <a:rPr lang="th-TH" sz="1050" spc="-1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หรือเลือกใช้</a:t>
            </a:r>
            <a:r>
              <a:rPr lang="th-TH" sz="1050" spc="-1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ผลิตภัณฑ์ที่ใช้ซ้ำได้หลาย ๆ ครั้ง </a:t>
            </a:r>
            <a:r>
              <a:rPr lang="th-TH" sz="1050" spc="-1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แทนผลิตภัณฑ์</a:t>
            </a:r>
            <a:r>
              <a:rPr lang="th-TH" sz="1050" spc="-1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ที่ใช้ครั้งเดียวทิ้ง   </a:t>
            </a:r>
            <a:r>
              <a:rPr lang="th-TH" sz="105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</a:t>
            </a:r>
            <a:r>
              <a:rPr lang="th-TH" sz="105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การใช้กระบอกน้ำแทนน้ำขวด การ</a:t>
            </a:r>
            <a:r>
              <a:rPr lang="th-TH" sz="105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ใช้กระดาษสองหน้า  เป็นต้น</a:t>
            </a:r>
            <a:endParaRPr lang="en-A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0" name="Pentagon 99"/>
          <p:cNvSpPr/>
          <p:nvPr/>
        </p:nvSpPr>
        <p:spPr>
          <a:xfrm>
            <a:off x="6150865" y="4305261"/>
            <a:ext cx="83019" cy="8676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46" name="Picture 22" descr="à¸à¸¥à¸à¸²à¸£à¸à¹à¸à¸«à¸²à¸£à¸¹à¸à¸ à¸²à¸à¸ªà¸³à¸«à¸£à¸±à¸ à¸à¸£à¸°à¸à¹à¸­à¸à¸à¹à¸³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29" y="4256937"/>
            <a:ext cx="666034" cy="9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6888968" y="5634600"/>
            <a:ext cx="22669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810260" algn="l"/>
                <a:tab pos="900430" algn="l"/>
                <a:tab pos="1170305" algn="l"/>
                <a:tab pos="1350645" algn="l"/>
              </a:tabLst>
            </a:pP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การนำ</a:t>
            </a:r>
            <a:r>
              <a:rPr lang="th-TH" sz="1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วัสดุที่ยังสามารถนำ</a:t>
            </a: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กลับมา</a:t>
            </a:r>
            <a:r>
              <a:rPr lang="th-TH" sz="1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ใช้ใหม่หมุนเวียนกลับมาเข้าสู่กระบวนการ</a:t>
            </a: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ผลิตตาม</a:t>
            </a:r>
            <a:r>
              <a:rPr lang="th-TH" sz="1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กระบวนการของแต่ละประเภท เพื่อนำกลับมา</a:t>
            </a: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ใช้ประโยชน์ใหม่หรือสร้างมูลค่า </a:t>
            </a:r>
            <a:r>
              <a:rPr lang="th-TH" sz="1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การคัดแยก</a:t>
            </a: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ขยะ เช่น </a:t>
            </a:r>
            <a:r>
              <a:rPr lang="th-TH" sz="1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ขวดแก้ว กระดาษ </a:t>
            </a:r>
            <a:r>
              <a:rPr lang="th-TH" sz="10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พลาสติกและโลหะเพื่อนำไปขายให้ร้านรับซื้อของเก่า หรือซาแล้ง การนำเศษวัสดุหรือกล่องนมมาแปรรูปเป็นผลิตภัณฑ์ เป็นต้น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48" name="Picture 24" descr="à¸à¸¥à¸à¸²à¸£à¸à¹à¸à¸«à¸²à¸£à¸¹à¸à¸ à¸²à¸à¸ªà¸³à¸«à¸£à¸±à¸ recycle produc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5846322"/>
            <a:ext cx="917774" cy="7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ผลการค้นหารูปภาพสำหรับ ขยะ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5308" r="14816"/>
          <a:stretch/>
        </p:blipFill>
        <p:spPr bwMode="auto">
          <a:xfrm>
            <a:off x="6108598" y="1695213"/>
            <a:ext cx="523693" cy="3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ผลการค้นหารูปภาพสำหรับ leaf vecto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06" y="1080854"/>
            <a:ext cx="322447" cy="3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889</Words>
  <Application>Microsoft Office PowerPoint</Application>
  <PresentationFormat>นำเสนอทางหน้าจอ (4:3)</PresentationFormat>
  <Paragraphs>64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Office Theme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DLA-USER</cp:lastModifiedBy>
  <cp:revision>57</cp:revision>
  <cp:lastPrinted>2018-02-28T05:00:08Z</cp:lastPrinted>
  <dcterms:created xsi:type="dcterms:W3CDTF">2018-02-26T04:24:04Z</dcterms:created>
  <dcterms:modified xsi:type="dcterms:W3CDTF">2018-03-05T08:17:27Z</dcterms:modified>
</cp:coreProperties>
</file>